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331" r:id="rId3"/>
    <p:sldId id="362" r:id="rId4"/>
    <p:sldId id="332" r:id="rId5"/>
    <p:sldId id="333" r:id="rId6"/>
    <p:sldId id="363" r:id="rId7"/>
    <p:sldId id="335" r:id="rId8"/>
    <p:sldId id="336" r:id="rId9"/>
    <p:sldId id="337" r:id="rId10"/>
    <p:sldId id="338" r:id="rId11"/>
    <p:sldId id="339" r:id="rId12"/>
    <p:sldId id="341" r:id="rId13"/>
    <p:sldId id="342" r:id="rId14"/>
    <p:sldId id="343" r:id="rId15"/>
    <p:sldId id="344" r:id="rId16"/>
    <p:sldId id="364" r:id="rId17"/>
    <p:sldId id="346" r:id="rId18"/>
    <p:sldId id="347" r:id="rId19"/>
    <p:sldId id="348" r:id="rId20"/>
    <p:sldId id="349" r:id="rId21"/>
    <p:sldId id="352" r:id="rId22"/>
    <p:sldId id="351" r:id="rId23"/>
    <p:sldId id="353" r:id="rId24"/>
    <p:sldId id="354" r:id="rId25"/>
    <p:sldId id="355" r:id="rId26"/>
    <p:sldId id="356" r:id="rId27"/>
    <p:sldId id="357" r:id="rId28"/>
    <p:sldId id="361" r:id="rId29"/>
    <p:sldId id="359" r:id="rId30"/>
    <p:sldId id="360" r:id="rId31"/>
    <p:sldId id="365" r:id="rId32"/>
    <p:sldId id="308" r:id="rId33"/>
    <p:sldId id="366" r:id="rId34"/>
    <p:sldId id="350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FF"/>
    <a:srgbClr val="9C1D22"/>
    <a:srgbClr val="E57177"/>
    <a:srgbClr val="0000FF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6341"/>
  </p:normalViewPr>
  <p:slideViewPr>
    <p:cSldViewPr snapToGrid="0">
      <p:cViewPr varScale="1">
        <p:scale>
          <a:sx n="124" d="100"/>
          <a:sy n="124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67222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8" Type="http://schemas.openxmlformats.org/officeDocument/2006/relationships/image" Target="../media/image82.png"/><Relationship Id="rId3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15" Type="http://schemas.openxmlformats.org/officeDocument/2006/relationships/image" Target="../media/image79.png"/><Relationship Id="rId10" Type="http://schemas.openxmlformats.org/officeDocument/2006/relationships/image" Target="../media/image77.png"/><Relationship Id="rId19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5" Type="http://schemas.openxmlformats.org/officeDocument/2006/relationships/image" Target="../media/image70.png"/><Relationship Id="rId4" Type="http://schemas.openxmlformats.org/officeDocument/2006/relationships/image" Target="../media/image87.png"/><Relationship Id="rId9" Type="http://schemas.openxmlformats.org/officeDocument/2006/relationships/image" Target="../media/image830.pn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image" Target="../media/image220.png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19" Type="http://schemas.openxmlformats.org/officeDocument/2006/relationships/image" Target="../media/image93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52122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Network DEA in Insurance Industry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657418" y="4235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吳延東</a:t>
            </a:r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1" y="994508"/>
            <a:ext cx="5073626" cy="30817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B4B8CB-AC4C-0940-AA63-DE642118F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/>
          <a:stretch/>
        </p:blipFill>
        <p:spPr>
          <a:xfrm>
            <a:off x="6096000" y="2331415"/>
            <a:ext cx="4511955" cy="6948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3055792-BA39-6B4B-95D8-0F69D7AD1348}"/>
              </a:ext>
            </a:extLst>
          </p:cNvPr>
          <p:cNvSpPr txBox="1"/>
          <p:nvPr/>
        </p:nvSpPr>
        <p:spPr>
          <a:xfrm>
            <a:off x="5678146" y="176673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假設：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3927FB-6283-B240-B909-6E2754592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65" y="3026258"/>
            <a:ext cx="1318868" cy="598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8446F1A-7E0E-0043-BE5A-22757DE90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20" y="4146986"/>
            <a:ext cx="8888958" cy="847602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AED982-773C-DF44-9F8E-3CD24027981E}"/>
              </a:ext>
            </a:extLst>
          </p:cNvPr>
          <p:cNvCxnSpPr>
            <a:cxnSpLocks/>
          </p:cNvCxnSpPr>
          <p:nvPr/>
        </p:nvCxnSpPr>
        <p:spPr>
          <a:xfrm>
            <a:off x="692232" y="4076266"/>
            <a:ext cx="10807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A74ACFB-386F-B14E-AB6D-0A1DDA641D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r="1610" b="6427"/>
          <a:stretch/>
        </p:blipFill>
        <p:spPr>
          <a:xfrm>
            <a:off x="1680717" y="5145411"/>
            <a:ext cx="8745817" cy="14577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FAC9E8D-486E-694F-B81E-321274C4E584}"/>
              </a:ext>
            </a:extLst>
          </p:cNvPr>
          <p:cNvSpPr/>
          <p:nvPr/>
        </p:nvSpPr>
        <p:spPr>
          <a:xfrm>
            <a:off x="1115244" y="1345784"/>
            <a:ext cx="3165208" cy="682395"/>
          </a:xfrm>
          <a:prstGeom prst="rect">
            <a:avLst/>
          </a:prstGeom>
          <a:solidFill>
            <a:schemeClr val="accent1">
              <a:alpha val="21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3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74ACFB-386F-B14E-AB6D-0A1DDA64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r="1610" b="6427"/>
          <a:stretch/>
        </p:blipFill>
        <p:spPr>
          <a:xfrm>
            <a:off x="587414" y="1446467"/>
            <a:ext cx="5808642" cy="968192"/>
          </a:xfrm>
          <a:prstGeom prst="rect">
            <a:avLst/>
          </a:prstGeom>
          <a:ln w="1587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C87253-FE9E-E34B-AFAB-CC6866D1E424}"/>
              </a:ext>
            </a:extLst>
          </p:cNvPr>
          <p:cNvSpPr/>
          <p:nvPr/>
        </p:nvSpPr>
        <p:spPr>
          <a:xfrm>
            <a:off x="6569145" y="1446467"/>
            <a:ext cx="5278298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MinionPro"/>
              </a:rPr>
              <a:t>where “</a:t>
            </a:r>
            <a:r>
              <a:rPr lang="en" altLang="zh-TW" dirty="0">
                <a:latin typeface="Code2000"/>
              </a:rPr>
              <a:t>≻ </a:t>
            </a:r>
            <a:r>
              <a:rPr lang="en" altLang="zh-TW" dirty="0">
                <a:latin typeface="MinionPro"/>
              </a:rPr>
              <a:t>= 0” means the matrix on the left is </a:t>
            </a:r>
            <a:r>
              <a:rPr lang="en" altLang="zh-TW" b="1" dirty="0">
                <a:latin typeface="MinionPro"/>
              </a:rPr>
              <a:t>positive semi-definite</a:t>
            </a:r>
            <a:r>
              <a:rPr lang="en" altLang="zh-TW" dirty="0">
                <a:latin typeface="MinionPro"/>
              </a:rPr>
              <a:t> since all terms in the matrix are positive. </a:t>
            </a:r>
            <a:endParaRPr lang="en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24FEA6-9A18-1844-8A4A-6DAFC1FA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8" y="3125824"/>
            <a:ext cx="5586370" cy="114440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C783FC1-B5C0-6347-8AB4-AA87560B0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8" y="4573637"/>
            <a:ext cx="5586370" cy="1325899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3C0739A-C1A1-C24C-A6E7-8DF19930778B}"/>
              </a:ext>
            </a:extLst>
          </p:cNvPr>
          <p:cNvCxnSpPr>
            <a:cxnSpLocks/>
          </p:cNvCxnSpPr>
          <p:nvPr/>
        </p:nvCxnSpPr>
        <p:spPr>
          <a:xfrm>
            <a:off x="692232" y="2555579"/>
            <a:ext cx="10807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1BECD2CF-0DB3-7B4B-A083-7344A8774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367137"/>
            <a:ext cx="6019798" cy="2412999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E22E85B-B900-1C4E-AC7A-AB0D7AF26F02}"/>
              </a:ext>
            </a:extLst>
          </p:cNvPr>
          <p:cNvCxnSpPr>
            <a:cxnSpLocks/>
          </p:cNvCxnSpPr>
          <p:nvPr/>
        </p:nvCxnSpPr>
        <p:spPr>
          <a:xfrm>
            <a:off x="6022919" y="2872074"/>
            <a:ext cx="0" cy="34031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0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6" y="1272209"/>
            <a:ext cx="5073626" cy="30817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64943B-553C-2D43-A90A-27341C8F0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84" y="1272209"/>
            <a:ext cx="7306316" cy="5080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92D8E0-82C4-9742-BA5D-719BD30D218F}"/>
                  </a:ext>
                </a:extLst>
              </p:cNvPr>
              <p:cNvSpPr/>
              <p:nvPr/>
            </p:nvSpPr>
            <p:spPr>
              <a:xfrm>
                <a:off x="158823" y="4353967"/>
                <a:ext cx="5585791" cy="231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zh-TW" sz="1600" b="1" dirty="0"/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" altLang="zh-TW" sz="1600" b="1" dirty="0"/>
                  <a:t> is given</a:t>
                </a:r>
                <a:r>
                  <a:rPr lang="en" altLang="zh-TW" sz="1600" dirty="0"/>
                  <a:t>, model (15) is a feasibility problem in the form of </a:t>
                </a:r>
                <a:r>
                  <a:rPr lang="en" altLang="zh-TW" sz="1600" b="1" dirty="0"/>
                  <a:t>SOCP</a:t>
                </a:r>
                <a:r>
                  <a:rPr lang="en" altLang="zh-TW" sz="1600" dirty="0"/>
                  <a:t>. Therefore, model (8) can be solved by searching the true value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" altLang="zh-TW" sz="1600" dirty="0"/>
                  <a:t>, denoted as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l-GR" altLang="zh-TW" sz="1600" dirty="0"/>
                  <a:t>, </a:t>
                </a:r>
                <a:r>
                  <a:rPr lang="en" altLang="zh-TW" sz="1600" dirty="0"/>
                  <a:t>in its domain. Specially, let the initial guess be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1</a:t>
                </a:r>
                <a:r>
                  <a:rPr lang="el-GR" altLang="zh-TW" sz="1600" dirty="0"/>
                  <a:t>. </a:t>
                </a:r>
                <a:r>
                  <a:rPr lang="en" altLang="zh-TW" sz="1600" dirty="0"/>
                  <a:t>If problem (15) is feasible, we have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i="1" dirty="0"/>
                  <a:t> </a:t>
                </a:r>
                <a:r>
                  <a:rPr lang="en" altLang="zh-TW" sz="1600" dirty="0"/>
                  <a:t>≤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" altLang="zh-TW" sz="16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sz="1600" dirty="0"/>
                  <a:t>. Otherwise, we obtain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i="1" dirty="0"/>
                  <a:t> </a:t>
                </a:r>
                <a:r>
                  <a:rPr lang="en" altLang="zh-TW" sz="1600" dirty="0"/>
                  <a:t>≤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" altLang="zh-TW" sz="16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sz="1600" dirty="0"/>
                  <a:t>. Continuing this process, we can approximate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dirty="0"/>
                  <a:t> on an accurate level.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92D8E0-82C4-9742-BA5D-719BD30D2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3" y="4353967"/>
                <a:ext cx="5585791" cy="2313326"/>
              </a:xfrm>
              <a:prstGeom prst="rect">
                <a:avLst/>
              </a:prstGeom>
              <a:blipFill>
                <a:blip r:embed="rId5"/>
                <a:stretch>
                  <a:fillRect l="-454" b="-2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64943B-553C-2D43-A90A-27341C8F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19" y="1435759"/>
            <a:ext cx="4864603" cy="3382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B6E9BF-90A0-2441-9F4C-4351C5D5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7" y="3127015"/>
            <a:ext cx="6163766" cy="3680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8FB7DD-C6E2-8B4A-8A10-9598BE395EA9}"/>
              </a:ext>
            </a:extLst>
          </p:cNvPr>
          <p:cNvSpPr/>
          <p:nvPr/>
        </p:nvSpPr>
        <p:spPr>
          <a:xfrm>
            <a:off x="5314121" y="1347327"/>
            <a:ext cx="6609522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Suppose the optimal objective value of model (8) is denoted as </a:t>
            </a:r>
            <a:r>
              <a:rPr lang="en" altLang="zh-TW" i="1" dirty="0"/>
              <a:t>T</a:t>
            </a:r>
            <a:r>
              <a:rPr lang="en" altLang="zh-TW" i="1" baseline="-25000" dirty="0"/>
              <a:t>v</a:t>
            </a:r>
            <a:r>
              <a:rPr lang="en" altLang="zh-TW" dirty="0"/>
              <a:t>. To ensure unique divisional technical efficiency, we propose the following model by fixing the value of </a:t>
            </a:r>
            <a:r>
              <a:rPr lang="en" altLang="zh-TW" i="1" dirty="0"/>
              <a:t>T</a:t>
            </a:r>
            <a:r>
              <a:rPr lang="en" altLang="zh-TW" i="1" baseline="-25000" dirty="0"/>
              <a:t>v</a:t>
            </a:r>
            <a:r>
              <a:rPr lang="en" altLang="zh-TW" dirty="0"/>
              <a:t>. For simplicity, we only consider the case of maximizing </a:t>
            </a:r>
            <a:r>
              <a:rPr lang="en" altLang="zh-TW" b="1" dirty="0"/>
              <a:t>the efficiency of first stage</a:t>
            </a:r>
            <a:r>
              <a:rPr lang="en" altLang="zh-TW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580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B6E9BF-90A0-2441-9F4C-4351C5D5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88884"/>
            <a:ext cx="4598229" cy="27460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813222-0927-284B-B105-29810788F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4" y="2397433"/>
            <a:ext cx="7629912" cy="43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813222-0927-284B-B105-29810788F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0" y="1272209"/>
            <a:ext cx="5956825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134D84-6B4A-854C-8629-543FF25E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44" y="1935193"/>
            <a:ext cx="2216617" cy="7893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37CBEF-2230-E04F-AEA9-136FF104E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3" y="2869746"/>
            <a:ext cx="1422400" cy="749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6B19798-D9C8-1B4C-871C-C60B2A9E5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44" y="3786355"/>
            <a:ext cx="3416300" cy="711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914CC7-4AFF-7044-A019-8B6204362BA8}"/>
              </a:ext>
            </a:extLst>
          </p:cNvPr>
          <p:cNvSpPr/>
          <p:nvPr/>
        </p:nvSpPr>
        <p:spPr>
          <a:xfrm>
            <a:off x="878421" y="4821054"/>
            <a:ext cx="10740422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Note that if model (16) and its alternative model which is maximizing technical efficiency of the second stage </a:t>
            </a:r>
            <a:r>
              <a:rPr lang="en" altLang="zh-TW" b="1" dirty="0"/>
              <a:t>yield different decompositions of overall technical efficiency</a:t>
            </a:r>
            <a:r>
              <a:rPr lang="en" altLang="zh-TW" dirty="0"/>
              <a:t>, there will be multiple divisional scale efficiency with respect to a single stage in network DEA. Thus, unlike the scale efficiency in the conventional DEA, network scale efficiency for each stage </a:t>
            </a:r>
            <a:r>
              <a:rPr lang="en" altLang="zh-TW" b="1" dirty="0"/>
              <a:t>may not be unique</a:t>
            </a:r>
            <a:r>
              <a:rPr lang="en" altLang="zh-TW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36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1" y="2031021"/>
            <a:ext cx="7756708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43306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2FF54-2631-8D44-9205-CAB547F0F99C}"/>
              </a:ext>
            </a:extLst>
          </p:cNvPr>
          <p:cNvSpPr/>
          <p:nvPr/>
        </p:nvSpPr>
        <p:spPr>
          <a:xfrm>
            <a:off x="520309" y="1751916"/>
            <a:ext cx="9826325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We define </a:t>
            </a:r>
            <a:r>
              <a:rPr lang="en" altLang="zh-TW" b="1" dirty="0">
                <a:latin typeface="Times New Roman" panose="02020603050405020304" pitchFamily="18" charset="0"/>
              </a:rPr>
              <a:t>the </a:t>
            </a:r>
            <a:r>
              <a:rPr lang="en" altLang="zh-TW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loss</a:t>
            </a:r>
            <a:r>
              <a:rPr lang="en" altLang="zh-TW" b="1" dirty="0">
                <a:latin typeface="Times New Roman" panose="02020603050405020304" pitchFamily="18" charset="0"/>
              </a:rPr>
              <a:t> of a process or system </a:t>
            </a:r>
            <a:r>
              <a:rPr lang="en" altLang="zh-TW" dirty="0">
                <a:latin typeface="Times New Roman" panose="02020603050405020304" pitchFamily="18" charset="0"/>
              </a:rPr>
              <a:t>to be their </a:t>
            </a:r>
            <a:r>
              <a:rPr lang="en" altLang="zh-TW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cost (the aggregated input) minus their revenue (the aggregated output)</a:t>
            </a:r>
            <a:r>
              <a:rPr lang="en" altLang="zh-TW" dirty="0">
                <a:latin typeface="Times New Roman" panose="02020603050405020304" pitchFamily="18" charset="0"/>
              </a:rPr>
              <a:t> and </a:t>
            </a:r>
            <a:r>
              <a:rPr lang="en" altLang="zh-TW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profit is the revenue minus cost</a:t>
            </a:r>
            <a:r>
              <a:rPr lang="en" altLang="zh-TW" dirty="0">
                <a:latin typeface="Times New Roman" panose="02020603050405020304" pitchFamily="18" charset="0"/>
              </a:rPr>
              <a:t>. A DMU is efficient if its loss is zero. 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905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2BE1975-806F-B446-B502-136EFBC5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94" y="3061216"/>
            <a:ext cx="3615749" cy="376693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F1C355A-2E45-CF4A-A33A-969F267D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09" y="1438707"/>
            <a:ext cx="5889581" cy="162250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3D4E0-FFE3-F64C-92F0-2144B40A7775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154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09" y="1438707"/>
            <a:ext cx="5889581" cy="162250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2BE1975-806F-B446-B502-136EFBC5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94" y="3061216"/>
            <a:ext cx="3615749" cy="3766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606A6A-2879-C841-B287-79FD3004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85" y="3061216"/>
            <a:ext cx="3755597" cy="3667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0C071-D284-2A44-8357-A74BFEF8814C}"/>
              </a:ext>
            </a:extLst>
          </p:cNvPr>
          <p:cNvSpPr/>
          <p:nvPr/>
        </p:nvSpPr>
        <p:spPr>
          <a:xfrm>
            <a:off x="2207623" y="5290457"/>
            <a:ext cx="3237920" cy="587828"/>
          </a:xfrm>
          <a:prstGeom prst="rect">
            <a:avLst/>
          </a:prstGeom>
          <a:solidFill>
            <a:schemeClr val="accent1">
              <a:alpha val="20958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127033-5D63-8A43-95A4-1BF101830D16}"/>
              </a:ext>
            </a:extLst>
          </p:cNvPr>
          <p:cNvSpPr txBox="1"/>
          <p:nvPr/>
        </p:nvSpPr>
        <p:spPr>
          <a:xfrm>
            <a:off x="5445543" y="5419293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1"/>
                </a:solidFill>
              </a:rPr>
              <a:t>redundant</a:t>
            </a:r>
            <a:endParaRPr kumimoji="1"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357AFF-F098-EC40-B6DA-786286407022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17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337914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23" y="991210"/>
            <a:ext cx="2960793" cy="8156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606A6A-2879-C841-B287-79FD3004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8" y="1909204"/>
            <a:ext cx="3755597" cy="3667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1B05F6-6AE3-5B46-8FC5-D40B503E541F}"/>
              </a:ext>
            </a:extLst>
          </p:cNvPr>
          <p:cNvSpPr/>
          <p:nvPr/>
        </p:nvSpPr>
        <p:spPr>
          <a:xfrm>
            <a:off x="4198151" y="1869140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1 under CRS be </a:t>
            </a:r>
            <a:endParaRPr lang="en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5CDEE7-BE11-754E-8D99-0D8C3898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58" y="2195421"/>
            <a:ext cx="3325123" cy="8455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7CF0A7-6BCF-A94C-A6A8-93B765B5B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0" y="3171833"/>
            <a:ext cx="3468137" cy="86164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5C869B6-FA77-0940-9CE4-67E92803A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58" y="4601775"/>
            <a:ext cx="3468137" cy="82630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7406E68-B532-0049-B771-8ECE3DEF8AF7}"/>
              </a:ext>
            </a:extLst>
          </p:cNvPr>
          <p:cNvSpPr/>
          <p:nvPr/>
        </p:nvSpPr>
        <p:spPr>
          <a:xfrm>
            <a:off x="4198151" y="2995086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2 under CRS be </a:t>
            </a:r>
            <a:endParaRPr lang="en" altLang="zh-TW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C950B4-2164-A549-BB7D-4386DC037D14}"/>
              </a:ext>
            </a:extLst>
          </p:cNvPr>
          <p:cNvSpPr/>
          <p:nvPr/>
        </p:nvSpPr>
        <p:spPr>
          <a:xfrm>
            <a:off x="4220699" y="4177831"/>
            <a:ext cx="473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Let the </a:t>
            </a:r>
            <a:r>
              <a:rPr lang="en" altLang="zh-TW" b="1" dirty="0">
                <a:solidFill>
                  <a:schemeClr val="accent1"/>
                </a:solidFill>
              </a:rPr>
              <a:t>system loss</a:t>
            </a:r>
            <a:r>
              <a:rPr lang="en" altLang="zh-TW" dirty="0"/>
              <a:t> </a:t>
            </a:r>
            <a:r>
              <a:rPr lang="en" altLang="zh-TW" dirty="0">
                <a:latin typeface="Times New Roman" panose="02020603050405020304" pitchFamily="18" charset="0"/>
              </a:rPr>
              <a:t>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under CRS be </a:t>
            </a:r>
            <a:endParaRPr lang="en" altLang="zh-TW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12EE1E5-BBA4-9042-8EDE-0C85A0A5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0" y="5631391"/>
            <a:ext cx="6991042" cy="460195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8C7E39F-A3DC-0149-9029-17412E031E5B}"/>
              </a:ext>
            </a:extLst>
          </p:cNvPr>
          <p:cNvSpPr/>
          <p:nvPr/>
        </p:nvSpPr>
        <p:spPr>
          <a:xfrm>
            <a:off x="7549081" y="2350556"/>
            <a:ext cx="232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latin typeface="Times New Roman" panose="02020603050405020304" pitchFamily="18" charset="0"/>
              </a:rPr>
              <a:t>cost (the aggregated input) minus  </a:t>
            </a:r>
          </a:p>
          <a:p>
            <a:r>
              <a:rPr lang="en" altLang="zh-TW" sz="1200" dirty="0">
                <a:latin typeface="Times New Roman" panose="02020603050405020304" pitchFamily="18" charset="0"/>
              </a:rPr>
              <a:t>revenue (the aggregated output)</a:t>
            </a:r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729FCA-C690-E942-A0A7-68CB557C98EF}"/>
              </a:ext>
            </a:extLst>
          </p:cNvPr>
          <p:cNvSpPr/>
          <p:nvPr/>
        </p:nvSpPr>
        <p:spPr>
          <a:xfrm>
            <a:off x="7611259" y="4530398"/>
            <a:ext cx="4315698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If the loss is </a:t>
            </a:r>
            <a:r>
              <a:rPr lang="en" altLang="zh-TW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zero</a:t>
            </a:r>
            <a:r>
              <a:rPr lang="en" altLang="zh-TW" dirty="0">
                <a:latin typeface="Times New Roman" panose="02020603050405020304" pitchFamily="18" charset="0"/>
              </a:rPr>
              <a:t>, the DMU is efficient. </a:t>
            </a:r>
          </a:p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The larger the loss, the lower the efficiency. </a:t>
            </a:r>
            <a:endParaRPr lang="en" altLang="zh-TW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C78AC07-F900-1B47-89A5-5E5B2D49C57A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94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7E2A2B-9E2A-074D-89A8-03D9E982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121052"/>
            <a:ext cx="2429860" cy="14030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B08912-E8BB-A443-972D-D192B091C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4" y="2121051"/>
            <a:ext cx="2209158" cy="13079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CD32AB-3B71-C147-88B6-BFFB17C8D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4186795"/>
            <a:ext cx="2574591" cy="1172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54D9EA-7B79-674B-8326-5061F0B451D2}"/>
                  </a:ext>
                </a:extLst>
              </p:cNvPr>
              <p:cNvSpPr txBox="1"/>
              <p:nvPr/>
            </p:nvSpPr>
            <p:spPr>
              <a:xfrm>
                <a:off x="500544" y="3587142"/>
                <a:ext cx="3985948" cy="433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Link two process by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54D9EA-7B79-674B-8326-5061F0B4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4" y="3587142"/>
                <a:ext cx="3985948" cy="433388"/>
              </a:xfrm>
              <a:prstGeom prst="rect">
                <a:avLst/>
              </a:prstGeom>
              <a:blipFill>
                <a:blip r:embed="rId6"/>
                <a:stretch>
                  <a:fillRect l="-1587" b="-2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ED0D57CB-2A40-7B41-9C5E-A61F6A5A6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1007964"/>
            <a:ext cx="3522898" cy="5837497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49FF3BA1-AA2D-F749-84ED-F5B9C778446D}"/>
              </a:ext>
            </a:extLst>
          </p:cNvPr>
          <p:cNvSpPr/>
          <p:nvPr/>
        </p:nvSpPr>
        <p:spPr>
          <a:xfrm>
            <a:off x="5798389" y="3439846"/>
            <a:ext cx="595221" cy="48463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8C5559-EA25-9547-BC33-33376E0FC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5659070"/>
            <a:ext cx="5701436" cy="452032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040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D0D57CB-2A40-7B41-9C5E-A61F6A5A6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9" y="1488128"/>
            <a:ext cx="3233122" cy="5357333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49FF3BA1-AA2D-F749-84ED-F5B9C778446D}"/>
              </a:ext>
            </a:extLst>
          </p:cNvPr>
          <p:cNvSpPr/>
          <p:nvPr/>
        </p:nvSpPr>
        <p:spPr>
          <a:xfrm>
            <a:off x="4054026" y="3439846"/>
            <a:ext cx="595221" cy="48463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71FBD7F-7F4B-D345-91D6-CCB8CBD64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7" y="1794759"/>
            <a:ext cx="3298914" cy="369164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54BF9A6-91E1-024E-B0CE-33D3707C6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04" y="1768034"/>
            <a:ext cx="3672857" cy="380781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1F9E02E-44C7-4C4F-8282-FC97199089BC}"/>
              </a:ext>
            </a:extLst>
          </p:cNvPr>
          <p:cNvSpPr/>
          <p:nvPr/>
        </p:nvSpPr>
        <p:spPr>
          <a:xfrm>
            <a:off x="4747897" y="4038126"/>
            <a:ext cx="3237920" cy="587828"/>
          </a:xfrm>
          <a:prstGeom prst="rect">
            <a:avLst/>
          </a:prstGeom>
          <a:solidFill>
            <a:schemeClr val="accent1">
              <a:alpha val="20958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07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54BF9A6-91E1-024E-B0CE-33D3707C6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090006"/>
            <a:ext cx="3672857" cy="38078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CB2C89-072A-2E47-9970-0E55B22853FF}"/>
              </a:ext>
            </a:extLst>
          </p:cNvPr>
          <p:cNvSpPr/>
          <p:nvPr/>
        </p:nvSpPr>
        <p:spPr>
          <a:xfrm>
            <a:off x="4198151" y="1869140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1 under CRS be </a:t>
            </a:r>
            <a:endParaRPr lang="en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934658-0A96-4048-9223-255BC8F8FC8C}"/>
              </a:ext>
            </a:extLst>
          </p:cNvPr>
          <p:cNvSpPr/>
          <p:nvPr/>
        </p:nvSpPr>
        <p:spPr>
          <a:xfrm>
            <a:off x="4198151" y="2995086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2 under CRS be </a:t>
            </a:r>
            <a:endParaRPr lang="en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A5F27D-F3B0-2D48-9A8D-6C0B27AC1A54}"/>
              </a:ext>
            </a:extLst>
          </p:cNvPr>
          <p:cNvSpPr/>
          <p:nvPr/>
        </p:nvSpPr>
        <p:spPr>
          <a:xfrm>
            <a:off x="4220699" y="4177831"/>
            <a:ext cx="473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Let the </a:t>
            </a:r>
            <a:r>
              <a:rPr lang="en" altLang="zh-TW" b="1" dirty="0">
                <a:solidFill>
                  <a:schemeClr val="accent1"/>
                </a:solidFill>
              </a:rPr>
              <a:t>system loss</a:t>
            </a:r>
            <a:r>
              <a:rPr lang="en" altLang="zh-TW" dirty="0"/>
              <a:t> </a:t>
            </a:r>
            <a:r>
              <a:rPr lang="en" altLang="zh-TW" dirty="0">
                <a:latin typeface="Times New Roman" panose="02020603050405020304" pitchFamily="18" charset="0"/>
              </a:rPr>
              <a:t>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under CRS be </a:t>
            </a:r>
            <a:endParaRPr lang="en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651EDD-1E2A-7E4A-91CA-344AA35F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99" y="2196613"/>
            <a:ext cx="4191000" cy="723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FEA28E-EA86-E64A-932F-5E76893A1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1" y="3304920"/>
            <a:ext cx="4191000" cy="736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21BE5DF-43EB-564A-B83E-0DF5EE1E8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37" y="4574145"/>
            <a:ext cx="4648200" cy="7112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A5BD0EA-C432-9443-BC28-C19C19B4D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1" y="5477490"/>
            <a:ext cx="7696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6096000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4BC042-93BB-614E-93E4-2B33C5F57267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579E18-A59A-E047-81FB-4B7C5F81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1" y="2080067"/>
            <a:ext cx="4584700" cy="39243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97BD801-766A-2143-8767-1D150C25E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78" y="1988406"/>
            <a:ext cx="4521200" cy="40259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84598AA-57BC-2C4D-9F3B-A86492C6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51" y="6256609"/>
            <a:ext cx="5245100" cy="444500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012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8A4928-656A-8842-A0F2-345115C2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35979"/>
            <a:ext cx="7302500" cy="482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28620F-1107-4346-95F8-AA71941FA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35" y="2355280"/>
            <a:ext cx="5880100" cy="6223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D78EF70-0FBD-E046-8855-E1B1DE4DA5CF}"/>
              </a:ext>
            </a:extLst>
          </p:cNvPr>
          <p:cNvSpPr txBox="1"/>
          <p:nvPr/>
        </p:nvSpPr>
        <p:spPr>
          <a:xfrm>
            <a:off x="2544417" y="2481764"/>
            <a:ext cx="843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i="1" dirty="0"/>
              <a:t>Proof:</a:t>
            </a:r>
            <a:endParaRPr kumimoji="1" lang="zh-TW" altLang="en-US" sz="2000" i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4385DB-E041-9E42-B10A-F133F49EA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3073286"/>
            <a:ext cx="7302500" cy="1869676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1997AAE-F249-054A-9745-38A86FBF72FF}"/>
              </a:ext>
            </a:extLst>
          </p:cNvPr>
          <p:cNvCxnSpPr>
            <a:cxnSpLocks/>
          </p:cNvCxnSpPr>
          <p:nvPr/>
        </p:nvCxnSpPr>
        <p:spPr>
          <a:xfrm>
            <a:off x="1257437" y="2977580"/>
            <a:ext cx="96771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987C8FF2-83AD-CB4A-B7FC-919D21038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63" y="5141777"/>
            <a:ext cx="9436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645E7-C8D9-B349-A7CC-231C35467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2803274"/>
            <a:ext cx="8268798" cy="9603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D3A773-1F0C-FF48-B5AA-86E1A63351E4}"/>
              </a:ext>
            </a:extLst>
          </p:cNvPr>
          <p:cNvSpPr/>
          <p:nvPr/>
        </p:nvSpPr>
        <p:spPr>
          <a:xfrm>
            <a:off x="500544" y="3138522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The loss for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in process </a:t>
            </a:r>
            <a:r>
              <a:rPr lang="en" altLang="zh-TW" i="1" dirty="0">
                <a:latin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</a:rPr>
              <a:t> is</a:t>
            </a:r>
            <a:endParaRPr lang="en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D60BBE-C8F7-4C44-A24E-F4779EF6009A}"/>
              </a:ext>
            </a:extLst>
          </p:cNvPr>
          <p:cNvSpPr/>
          <p:nvPr/>
        </p:nvSpPr>
        <p:spPr>
          <a:xfrm>
            <a:off x="500544" y="4029526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The system loss for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is </a:t>
            </a:r>
            <a:endParaRPr lang="en" altLang="zh-TW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ADF3F59-5259-A242-AF2D-20E2DD66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3776098"/>
            <a:ext cx="4178300" cy="812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C9D2948-225D-6845-9C7E-0C88ED21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4823516"/>
            <a:ext cx="1828800" cy="7493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F996C8-DC78-6645-AAC2-B5FA6EC1D3C1}"/>
              </a:ext>
            </a:extLst>
          </p:cNvPr>
          <p:cNvSpPr/>
          <p:nvPr/>
        </p:nvSpPr>
        <p:spPr>
          <a:xfrm>
            <a:off x="7856434" y="2696862"/>
            <a:ext cx="1120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100" dirty="0">
                <a:solidFill>
                  <a:schemeClr val="accent2"/>
                </a:solidFill>
                <a:latin typeface="Times New Roman" panose="02020603050405020304" pitchFamily="18" charset="0"/>
              </a:rPr>
              <a:t>external outputs </a:t>
            </a:r>
            <a:endParaRPr lang="en" altLang="zh-TW" sz="1100" dirty="0">
              <a:solidFill>
                <a:schemeClr val="accent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0F1C2D-6F3D-B74E-B4A5-3E458532C87B}"/>
              </a:ext>
            </a:extLst>
          </p:cNvPr>
          <p:cNvSpPr/>
          <p:nvPr/>
        </p:nvSpPr>
        <p:spPr>
          <a:xfrm>
            <a:off x="4529979" y="2705921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200" dirty="0">
                <a:solidFill>
                  <a:schemeClr val="accent2"/>
                </a:solidFill>
                <a:latin typeface="Times New Roman" panose="02020603050405020304" pitchFamily="18" charset="0"/>
              </a:rPr>
              <a:t>external inputs </a:t>
            </a:r>
            <a:endParaRPr lang="en" altLang="zh-TW" sz="1200" dirty="0">
              <a:solidFill>
                <a:schemeClr val="accent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098AD0-B9E9-DC49-B887-B5BD2EBCCD07}"/>
              </a:ext>
            </a:extLst>
          </p:cNvPr>
          <p:cNvSpPr/>
          <p:nvPr/>
        </p:nvSpPr>
        <p:spPr>
          <a:xfrm>
            <a:off x="5352236" y="2251241"/>
            <a:ext cx="29370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100" dirty="0">
                <a:solidFill>
                  <a:schemeClr val="accent1"/>
                </a:solidFill>
                <a:latin typeface="Times New Roman" panose="02020603050405020304" pitchFamily="18" charset="0"/>
              </a:rPr>
              <a:t>intermediate outputs from </a:t>
            </a:r>
            <a:r>
              <a:rPr lang="en" altLang="zh-TW" sz="1100" dirty="0">
                <a:solidFill>
                  <a:schemeClr val="accent1"/>
                </a:solidFill>
              </a:rPr>
              <a:t>process d' to process d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DA23667-2812-8B49-AB0C-DD3EE1BAA544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6820747" y="2512851"/>
            <a:ext cx="0" cy="39312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2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15B54A-D064-ED45-A61F-1566476C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353330"/>
            <a:ext cx="3893841" cy="3378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E532B1-2C7D-7543-A454-9F2BD21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0" y="2353330"/>
            <a:ext cx="7264410" cy="3378100"/>
          </a:xfrm>
          <a:prstGeom prst="rect">
            <a:avLst/>
          </a:prstGeom>
        </p:spPr>
      </p:pic>
      <p:sp>
        <p:nvSpPr>
          <p:cNvPr id="9" name="等於 8">
            <a:extLst>
              <a:ext uri="{FF2B5EF4-FFF2-40B4-BE49-F238E27FC236}">
                <a16:creationId xmlns:a16="http://schemas.microsoft.com/office/drawing/2014/main" id="{F323F4F5-29A8-2E46-B79C-92810B69A167}"/>
              </a:ext>
            </a:extLst>
          </p:cNvPr>
          <p:cNvSpPr/>
          <p:nvPr/>
        </p:nvSpPr>
        <p:spPr>
          <a:xfrm>
            <a:off x="4353644" y="3668940"/>
            <a:ext cx="307343" cy="472831"/>
          </a:xfrm>
          <a:prstGeom prst="mathEqual">
            <a:avLst>
              <a:gd name="adj1" fmla="val 4602"/>
              <a:gd name="adj2" fmla="val 159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2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15B54A-D064-ED45-A61F-1566476C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353330"/>
            <a:ext cx="3893841" cy="3378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89E768-D1E6-CE47-BA30-F8B2E933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13" y="2814897"/>
            <a:ext cx="7568630" cy="24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structure:(hybrid)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6E1D39-C0AE-4445-ABEB-ECDE3D00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28" y="2773017"/>
            <a:ext cx="10347633" cy="19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現行問題</a:t>
            </a:r>
            <a:endParaRPr kumimoji="1" lang="en-US" altLang="zh-TW" sz="24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59523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structure:(hybrid)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EAA6CF-FAAC-D347-BAC5-533E2C4A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3" y="2352996"/>
            <a:ext cx="4349140" cy="37591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B7211E-C164-EF4D-85A0-1925ABFB1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6" y="2351998"/>
            <a:ext cx="7511954" cy="37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04047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3590954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2C81E49-884D-F648-B25C-D26F9C91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52" y="3481190"/>
            <a:ext cx="7264410" cy="337810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ADE8D0E4-EDB2-7442-828E-6EB499D1662B}"/>
              </a:ext>
            </a:extLst>
          </p:cNvPr>
          <p:cNvGrpSpPr/>
          <p:nvPr/>
        </p:nvGrpSpPr>
        <p:grpSpPr>
          <a:xfrm>
            <a:off x="4104861" y="-2482154"/>
            <a:ext cx="8192602" cy="2409915"/>
            <a:chOff x="1987299" y="7175356"/>
            <a:chExt cx="8192602" cy="240991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D77C76-FDBF-CD44-9A7A-A39437A008D1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FE7FC2-DEC7-8C4B-B003-2FB71383F516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58479CD-392F-3446-B7A8-E5EFE4622D47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031D633-DCEF-E24B-8CAE-03176DAB9240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48547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031D633-DCEF-E24B-8CAE-03176DAB9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48547" cy="4531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59B868-5400-244F-84C2-D79823C3E27D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59B868-5400-244F-84C2-D79823C3E2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EBFE9E9-E0F2-164D-8922-43CFD4A7F1E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77452F7-10DE-6545-8E53-24465ED5E21F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F484F18-9306-4C47-9C48-26C39A954CDC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3572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F484F18-9306-4C47-9C48-26C39A954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35723" cy="4531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BB16435C-A24B-5E43-8547-F52F4F7D8359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3572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BB16435C-A24B-5E43-8547-F52F4F7D83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35723" cy="45313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984EFA4-BFA7-6F49-AD27-CB8E21A46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4">
              <a:extLst>
                <a:ext uri="{FF2B5EF4-FFF2-40B4-BE49-F238E27FC236}">
                  <a16:creationId xmlns:a16="http://schemas.microsoft.com/office/drawing/2014/main" id="{AF9C0FC3-2D80-904E-A057-890115582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5">
              <a:extLst>
                <a:ext uri="{FF2B5EF4-FFF2-40B4-BE49-F238E27FC236}">
                  <a16:creationId xmlns:a16="http://schemas.microsoft.com/office/drawing/2014/main" id="{35AB6841-31EA-A04D-BDF5-1EA07A9FB4D7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6">
              <a:extLst>
                <a:ext uri="{FF2B5EF4-FFF2-40B4-BE49-F238E27FC236}">
                  <a16:creationId xmlns:a16="http://schemas.microsoft.com/office/drawing/2014/main" id="{CDE42A0F-ECE2-8240-BFCE-61745A099C87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7">
              <a:extLst>
                <a:ext uri="{FF2B5EF4-FFF2-40B4-BE49-F238E27FC236}">
                  <a16:creationId xmlns:a16="http://schemas.microsoft.com/office/drawing/2014/main" id="{FD8C088C-DBA4-B846-8152-9FCB54ED18C7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8">
              <a:extLst>
                <a:ext uri="{FF2B5EF4-FFF2-40B4-BE49-F238E27FC236}">
                  <a16:creationId xmlns:a16="http://schemas.microsoft.com/office/drawing/2014/main" id="{8F9632FF-4E98-8145-BDFE-1F7A0020BF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44">
              <a:extLst>
                <a:ext uri="{FF2B5EF4-FFF2-40B4-BE49-F238E27FC236}">
                  <a16:creationId xmlns:a16="http://schemas.microsoft.com/office/drawing/2014/main" id="{DE92977D-C419-BA4A-A91B-CF69765AEABC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373B2DB-4CDB-9846-8858-64D4E7FCBEFA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3F493B4-0CFB-2E4B-9CEE-9DE08CC6D2FF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線單箭頭接點 40">
              <a:extLst>
                <a:ext uri="{FF2B5EF4-FFF2-40B4-BE49-F238E27FC236}">
                  <a16:creationId xmlns:a16="http://schemas.microsoft.com/office/drawing/2014/main" id="{ABB61FDC-7F22-1E4E-88CA-3AC46D2BA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1">
              <a:extLst>
                <a:ext uri="{FF2B5EF4-FFF2-40B4-BE49-F238E27FC236}">
                  <a16:creationId xmlns:a16="http://schemas.microsoft.com/office/drawing/2014/main" id="{29C6A255-0C78-D243-9890-E867D866906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EF1188A-F983-0E44-8D95-02A4052A0AF3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48547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EF1188A-F983-0E44-8D95-02A4052A0A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48547" cy="4531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749E8AC-9903-9448-BA4F-BC5983A3D380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30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749E8AC-9903-9448-BA4F-BC5983A3D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8633315-1CB1-0A4E-96F9-BB4BD8B1BDF3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8633315-1CB1-0A4E-96F9-BB4BD8B1BD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43226" cy="3378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29255C83-3BDF-5949-A1F8-39B673335C38}"/>
                    </a:ext>
                  </a:extLst>
                </p:cNvPr>
                <p:cNvSpPr/>
                <p:nvPr/>
              </p:nvSpPr>
              <p:spPr>
                <a:xfrm>
                  <a:off x="5787139" y="7708332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29255C83-3BDF-5949-A1F8-39B673335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7139" y="7708332"/>
                  <a:ext cx="543226" cy="33784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84722D7-D76A-F44E-B945-44A76C229965}"/>
                    </a:ext>
                  </a:extLst>
                </p:cNvPr>
                <p:cNvSpPr/>
                <p:nvPr/>
              </p:nvSpPr>
              <p:spPr>
                <a:xfrm>
                  <a:off x="5787139" y="8886507"/>
                  <a:ext cx="54758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84722D7-D76A-F44E-B945-44A76C2299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7139" y="8886507"/>
                  <a:ext cx="547586" cy="3378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B5580BB-8E73-F343-9087-792857EA75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16244" y="1283827"/>
            <a:ext cx="6596373" cy="19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3590954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070626" y="3483954"/>
            <a:ext cx="9929507" cy="3037972"/>
            <a:chOff x="3720000" y="3725291"/>
            <a:chExt cx="9929507" cy="303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1191352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1191352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1064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396938" cy="6801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396938" cy="6801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592284" y="4549092"/>
                  <a:ext cx="9057223" cy="7378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 dirty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n-US" altLang="zh-TW" sz="2400" i="1" dirty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549092"/>
                  <a:ext cx="9057223" cy="737894"/>
                </a:xfrm>
                <a:prstGeom prst="rect">
                  <a:avLst/>
                </a:prstGeom>
                <a:blipFill>
                  <a:blip r:embed="rId4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099502"/>
                  <a:ext cx="71316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099502"/>
                  <a:ext cx="7131696" cy="657296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608229"/>
                  <a:ext cx="89319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0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608229"/>
                  <a:ext cx="8931996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116932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116932"/>
                  <a:ext cx="3193054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0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0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  <a:blipFill>
                <a:blip r:embed="rId12"/>
                <a:stretch>
                  <a:fillRect l="-2395" r="-2395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D0241A-B431-B54A-84C2-CDD8CD9E3202}"/>
                  </a:ext>
                </a:extLst>
              </p:cNvPr>
              <p:cNvSpPr/>
              <p:nvPr/>
            </p:nvSpPr>
            <p:spPr>
              <a:xfrm>
                <a:off x="2942910" y="3471341"/>
                <a:ext cx="3605218" cy="48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sz="24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TW" sz="2400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D0241A-B431-B54A-84C2-CDD8CD9E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10" y="3471341"/>
                <a:ext cx="3605218" cy="484172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9DAF22EE-2F69-DA41-A447-42B1B0BD1F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6244" y="1283827"/>
            <a:ext cx="6596373" cy="196053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B9636AD-EB26-244F-B6DE-1BD025926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8" y="208091"/>
            <a:ext cx="6100541" cy="28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4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D26575-3CF1-4741-8861-1CFDD60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1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A5175A-A265-9C4A-93CE-58771F4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DE2FA3-9CCC-A542-87C9-6934EA57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31" y="2261388"/>
            <a:ext cx="6381598" cy="45220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E1C4D6-8A4D-CF49-9EC5-C6EA09AB887C}"/>
              </a:ext>
            </a:extLst>
          </p:cNvPr>
          <p:cNvSpPr txBox="1"/>
          <p:nvPr/>
        </p:nvSpPr>
        <p:spPr>
          <a:xfrm>
            <a:off x="1838739" y="11131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262ACA-CD35-7B40-9F62-EF3D35E6CEDD}"/>
              </a:ext>
            </a:extLst>
          </p:cNvPr>
          <p:cNvSpPr txBox="1"/>
          <p:nvPr/>
        </p:nvSpPr>
        <p:spPr>
          <a:xfrm>
            <a:off x="607698" y="6515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現行問題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CE26763-094A-0043-A640-C0848CF1DC8A}"/>
              </a:ext>
            </a:extLst>
          </p:cNvPr>
          <p:cNvSpPr txBox="1"/>
          <p:nvPr/>
        </p:nvSpPr>
        <p:spPr>
          <a:xfrm>
            <a:off x="607698" y="1134771"/>
            <a:ext cx="409560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Property of DEA:</a:t>
            </a:r>
          </a:p>
          <a:p>
            <a:r>
              <a:rPr kumimoji="1" lang="en-US" altLang="zh-TW" dirty="0"/>
              <a:t>Technical efficiency </a:t>
            </a:r>
            <a:r>
              <a:rPr kumimoji="1" lang="zh-TW" altLang="en-US" sz="2800" b="1" dirty="0">
                <a:solidFill>
                  <a:schemeClr val="accent1"/>
                </a:solidFill>
              </a:rPr>
              <a:t>≥</a:t>
            </a:r>
            <a:r>
              <a:rPr kumimoji="1" lang="zh-TW" altLang="en-US" dirty="0"/>
              <a:t>  </a:t>
            </a:r>
            <a:r>
              <a:rPr kumimoji="1" lang="en-US" altLang="zh-TW" dirty="0"/>
              <a:t>Overall efficiency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64B759-2334-2B4E-9EA6-A8FADD7F26EF}"/>
              </a:ext>
            </a:extLst>
          </p:cNvPr>
          <p:cNvGrpSpPr/>
          <p:nvPr/>
        </p:nvGrpSpPr>
        <p:grpSpPr>
          <a:xfrm>
            <a:off x="5952488" y="1208397"/>
            <a:ext cx="5631814" cy="2055784"/>
            <a:chOff x="3720000" y="3725291"/>
            <a:chExt cx="5674292" cy="3019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587247C-C477-1743-8182-9CE4D7724012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007088" cy="6580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16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6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587247C-C477-1743-8182-9CE4D7724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007088" cy="658001"/>
                </a:xfrm>
                <a:prstGeom prst="rect">
                  <a:avLst/>
                </a:prstGeom>
                <a:blipFill>
                  <a:blip r:embed="rId3"/>
                  <a:stretch>
                    <a:fillRect b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3D1C009-4A98-424F-803F-59C0404E2937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3D1C009-4A98-424F-803F-59C0404E2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3FA1003-A2C3-C74C-BCDF-F5CADBD4490E}"/>
                    </a:ext>
                  </a:extLst>
                </p:cNvPr>
                <p:cNvSpPr/>
                <p:nvPr/>
              </p:nvSpPr>
              <p:spPr>
                <a:xfrm>
                  <a:off x="4606607" y="4441178"/>
                  <a:ext cx="4327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3FA1003-A2C3-C74C-BCDF-F5CADBD44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607" y="4441178"/>
                  <a:ext cx="4327338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ED04E91-4649-EB4D-95E2-017595C88111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47809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ED04E91-4649-EB4D-95E2-017595C88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478098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27381E3-1622-8E48-9562-4F92E3982108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38061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27381E3-1622-8E48-9562-4F92E3982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380617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04BCE51-CED5-D14A-96CF-64C869CB87D1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45742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04BCE51-CED5-D14A-96CF-64C869CB8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457420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14BF8F0-8E3F-9248-BDFE-59113FF22B62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14BF8F0-8E3F-9248-BDFE-59113FF22B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88FEA3-54A7-BB4D-AA9E-680160CC7D16}"/>
              </a:ext>
            </a:extLst>
          </p:cNvPr>
          <p:cNvSpPr txBox="1"/>
          <p:nvPr/>
        </p:nvSpPr>
        <p:spPr>
          <a:xfrm>
            <a:off x="5952488" y="8823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8DDC924-1D34-174C-A96D-EDB53B8250FD}"/>
              </a:ext>
            </a:extLst>
          </p:cNvPr>
          <p:cNvGrpSpPr/>
          <p:nvPr/>
        </p:nvGrpSpPr>
        <p:grpSpPr>
          <a:xfrm>
            <a:off x="5952488" y="4327144"/>
            <a:ext cx="6904863" cy="2055783"/>
            <a:chOff x="3720000" y="3725291"/>
            <a:chExt cx="7012597" cy="3019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42A1BC-2597-DB4D-80AD-C8DC941561E6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479400" cy="966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b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altLang="zh-TW" sz="1600" b="1" i="1" baseline="-250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TW" sz="1600" b="1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6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42A1BC-2597-DB4D-80AD-C8DC94156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479400" cy="966582"/>
                </a:xfrm>
                <a:prstGeom prst="rect">
                  <a:avLst/>
                </a:prstGeom>
                <a:blipFill>
                  <a:blip r:embed="rId10"/>
                  <a:stretch>
                    <a:fillRect l="-1036" b="-94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19EE82C-9600-5A46-A56E-E8D509E02CE4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19EE82C-9600-5A46-A56E-E8D509E02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72B090-723F-924C-9849-735F96FB55B7}"/>
                    </a:ext>
                  </a:extLst>
                </p:cNvPr>
                <p:cNvSpPr/>
                <p:nvPr/>
              </p:nvSpPr>
              <p:spPr>
                <a:xfrm>
                  <a:off x="4585587" y="4483218"/>
                  <a:ext cx="4853760" cy="678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altLang="zh-TW" sz="1600" b="1" i="1" baseline="-2500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TW" sz="16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72B090-723F-924C-9849-735F96FB5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87" y="4483218"/>
                  <a:ext cx="4853760" cy="678171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5426F14-F665-DA42-AD28-AE5499E1C1D8}"/>
                    </a:ext>
                  </a:extLst>
                </p:cNvPr>
                <p:cNvSpPr/>
                <p:nvPr/>
              </p:nvSpPr>
              <p:spPr>
                <a:xfrm>
                  <a:off x="4592284" y="4940929"/>
                  <a:ext cx="5395499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5426F14-F665-DA42-AD28-AE5499E1C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940929"/>
                  <a:ext cx="5395499" cy="7493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DFEFC89-4319-9F47-B385-5BA4CCE3C677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4908852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b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DFEFC89-4319-9F47-B385-5BA4CCE3C6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4908852" cy="7493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594145B-70A3-B343-AB46-D459D7E542A2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129864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𝐮𝟎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594145B-70A3-B343-AB46-D459D7E54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129864" cy="7493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0BC00C6-F7C7-3F4F-BA57-06A7061FE7E5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0BC00C6-F7C7-3F4F-BA57-06A7061FE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7EEAD0-73F9-0D44-868D-0B71A8305295}"/>
              </a:ext>
            </a:extLst>
          </p:cNvPr>
          <p:cNvSpPr txBox="1"/>
          <p:nvPr/>
        </p:nvSpPr>
        <p:spPr>
          <a:xfrm>
            <a:off x="5952488" y="39578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63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A5175A-A265-9C4A-93CE-58771F4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E1C4D6-8A4D-CF49-9EC5-C6EA09AB887C}"/>
              </a:ext>
            </a:extLst>
          </p:cNvPr>
          <p:cNvSpPr txBox="1"/>
          <p:nvPr/>
        </p:nvSpPr>
        <p:spPr>
          <a:xfrm>
            <a:off x="1838739" y="11131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262ACA-CD35-7B40-9F62-EF3D35E6CEDD}"/>
              </a:ext>
            </a:extLst>
          </p:cNvPr>
          <p:cNvSpPr txBox="1"/>
          <p:nvPr/>
        </p:nvSpPr>
        <p:spPr>
          <a:xfrm>
            <a:off x="607698" y="6515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現行問題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CE26763-094A-0043-A640-C0848CF1DC8A}"/>
              </a:ext>
            </a:extLst>
          </p:cNvPr>
          <p:cNvSpPr txBox="1"/>
          <p:nvPr/>
        </p:nvSpPr>
        <p:spPr>
          <a:xfrm>
            <a:off x="2113239" y="420685"/>
            <a:ext cx="3663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/>
              <a:t>Property of DEA:</a:t>
            </a:r>
          </a:p>
          <a:p>
            <a:r>
              <a:rPr kumimoji="1" lang="en-US" altLang="zh-TW" sz="1600" dirty="0"/>
              <a:t>Technical efficiency </a:t>
            </a:r>
            <a:r>
              <a:rPr kumimoji="1" lang="zh-TW" altLang="en-US" sz="2400" b="1" dirty="0">
                <a:solidFill>
                  <a:schemeClr val="accent1"/>
                </a:solidFill>
              </a:rPr>
              <a:t>≥</a:t>
            </a:r>
            <a:r>
              <a:rPr kumimoji="1" lang="zh-TW" altLang="en-US" sz="1600" dirty="0"/>
              <a:t>  </a:t>
            </a:r>
            <a:r>
              <a:rPr kumimoji="1" lang="en-US" altLang="zh-TW" sz="1600" dirty="0"/>
              <a:t>Overall efficiency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88FEA3-54A7-BB4D-AA9E-680160CC7D16}"/>
              </a:ext>
            </a:extLst>
          </p:cNvPr>
          <p:cNvSpPr txBox="1"/>
          <p:nvPr/>
        </p:nvSpPr>
        <p:spPr>
          <a:xfrm>
            <a:off x="2944169" y="120551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7EEAD0-73F9-0D44-868D-0B71A8305295}"/>
              </a:ext>
            </a:extLst>
          </p:cNvPr>
          <p:cNvSpPr txBox="1"/>
          <p:nvPr/>
        </p:nvSpPr>
        <p:spPr>
          <a:xfrm>
            <a:off x="8614324" y="120551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6658279-E107-C24E-B830-43E00C00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9"/>
          <a:stretch/>
        </p:blipFill>
        <p:spPr>
          <a:xfrm>
            <a:off x="781491" y="1574848"/>
            <a:ext cx="4891211" cy="51738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884705F-2A44-1B4B-A2D3-A3FF3B99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8"/>
          <a:stretch/>
        </p:blipFill>
        <p:spPr>
          <a:xfrm>
            <a:off x="6355712" y="1574847"/>
            <a:ext cx="5109977" cy="517382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281FF0B-1F28-D044-89CB-01CD11782616}"/>
              </a:ext>
            </a:extLst>
          </p:cNvPr>
          <p:cNvSpPr/>
          <p:nvPr/>
        </p:nvSpPr>
        <p:spPr>
          <a:xfrm>
            <a:off x="3150705" y="3230216"/>
            <a:ext cx="1254378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A4F6828-BF4E-5C4E-B7D0-9C3C2AE5E6D3}"/>
              </a:ext>
            </a:extLst>
          </p:cNvPr>
          <p:cNvSpPr/>
          <p:nvPr/>
        </p:nvSpPr>
        <p:spPr>
          <a:xfrm>
            <a:off x="8838252" y="3230217"/>
            <a:ext cx="1299661" cy="198783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464992-23A7-6F44-BF98-7D0564BB7257}"/>
              </a:ext>
            </a:extLst>
          </p:cNvPr>
          <p:cNvSpPr/>
          <p:nvPr/>
        </p:nvSpPr>
        <p:spPr>
          <a:xfrm>
            <a:off x="3786809" y="2203749"/>
            <a:ext cx="618275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381D9F-28B0-D245-B5C1-8478352803B3}"/>
              </a:ext>
            </a:extLst>
          </p:cNvPr>
          <p:cNvSpPr/>
          <p:nvPr/>
        </p:nvSpPr>
        <p:spPr>
          <a:xfrm>
            <a:off x="9521687" y="2203749"/>
            <a:ext cx="618275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0462073-6D5F-DB40-80D2-5F8085D7EAD5}"/>
              </a:ext>
            </a:extLst>
          </p:cNvPr>
          <p:cNvSpPr/>
          <p:nvPr/>
        </p:nvSpPr>
        <p:spPr>
          <a:xfrm>
            <a:off x="0" y="3983401"/>
            <a:ext cx="12192000" cy="1753575"/>
          </a:xfrm>
          <a:prstGeom prst="rect">
            <a:avLst/>
          </a:prstGeom>
          <a:solidFill>
            <a:schemeClr val="tx1">
              <a:alpha val="8702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814F3F3-2CF9-9749-8A31-AAB6AACAC92D}"/>
              </a:ext>
            </a:extLst>
          </p:cNvPr>
          <p:cNvSpPr txBox="1"/>
          <p:nvPr/>
        </p:nvSpPr>
        <p:spPr>
          <a:xfrm>
            <a:off x="2177844" y="4043219"/>
            <a:ext cx="7836312" cy="14107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bg1"/>
                </a:solidFill>
              </a:rPr>
              <a:t>在解讀</a:t>
            </a:r>
            <a:r>
              <a:rPr kumimoji="1" lang="zh-TW" alt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各 </a:t>
            </a:r>
            <a:r>
              <a:rPr kumimoji="1" lang="en-US" altLang="zh-TW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process </a:t>
            </a:r>
            <a:r>
              <a:rPr kumimoji="1" lang="zh-TW" altLang="en-US" sz="2400" dirty="0">
                <a:solidFill>
                  <a:schemeClr val="bg1"/>
                </a:solidFill>
              </a:rPr>
              <a:t>的效率值會</a:t>
            </a:r>
            <a:r>
              <a:rPr kumimoji="1" lang="zh-TW" altLang="en-US" sz="2400" b="1" dirty="0">
                <a:solidFill>
                  <a:schemeClr val="bg1"/>
                </a:solidFill>
              </a:rPr>
              <a:t>受到 </a:t>
            </a:r>
            <a:r>
              <a:rPr kumimoji="1" lang="en-US" altLang="zh-TW" sz="2400" b="1" dirty="0">
                <a:solidFill>
                  <a:schemeClr val="bg1"/>
                </a:solidFill>
              </a:rPr>
              <a:t>free variable </a:t>
            </a:r>
            <a:r>
              <a:rPr kumimoji="1" lang="zh-TW" altLang="en-US" sz="2400" b="1" dirty="0">
                <a:solidFill>
                  <a:schemeClr val="bg1"/>
                </a:solidFill>
              </a:rPr>
              <a:t>影響</a:t>
            </a:r>
            <a:endParaRPr kumimoji="1" lang="en-US" altLang="zh-TW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bg1"/>
                </a:solidFill>
              </a:rPr>
              <a:t>以致於難以解讀</a:t>
            </a:r>
          </a:p>
        </p:txBody>
      </p:sp>
    </p:spTree>
    <p:extLst>
      <p:ext uri="{BB962C8B-B14F-4D97-AF65-F5344CB8AC3E}">
        <p14:creationId xmlns:p14="http://schemas.microsoft.com/office/powerpoint/2010/main" val="287634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220645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453678-E5CD-1A44-8D6C-D5ED8955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28717"/>
            <a:ext cx="4800600" cy="14745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4BCCC9-B830-484A-A4EB-86BF07E817B8}"/>
              </a:ext>
            </a:extLst>
          </p:cNvPr>
          <p:cNvSpPr txBox="1"/>
          <p:nvPr/>
        </p:nvSpPr>
        <p:spPr>
          <a:xfrm>
            <a:off x="5227983" y="1221436"/>
            <a:ext cx="696401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Kao and Hwang (2011) suggest to utilize the </a:t>
            </a:r>
            <a:r>
              <a:rPr lang="en" altLang="zh-TW" b="1" dirty="0">
                <a:solidFill>
                  <a:schemeClr val="accent1"/>
                </a:solidFill>
              </a:rPr>
              <a:t>input-oriented VRS </a:t>
            </a:r>
            <a:r>
              <a:rPr lang="en" altLang="zh-TW" dirty="0"/>
              <a:t>model to compute technical efficiency of the first stage and the </a:t>
            </a:r>
            <a:r>
              <a:rPr lang="en" altLang="zh-TW" b="1" dirty="0">
                <a:solidFill>
                  <a:schemeClr val="accent2"/>
                </a:solidFill>
              </a:rPr>
              <a:t>output-oriented VRS</a:t>
            </a:r>
            <a:r>
              <a:rPr lang="en" altLang="zh-TW" dirty="0"/>
              <a:t> model to measure technical efficiency of the second stage.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381DC7-27C2-984A-898B-0FCC9035A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75" y="2577868"/>
            <a:ext cx="4013211" cy="41406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0A03CE-3EC8-CB43-B33B-7B23ACAD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2493004"/>
            <a:ext cx="3663376" cy="429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3CA606-2671-ED41-B127-90205F30BCF5}"/>
              </a:ext>
            </a:extLst>
          </p:cNvPr>
          <p:cNvSpPr/>
          <p:nvPr/>
        </p:nvSpPr>
        <p:spPr>
          <a:xfrm>
            <a:off x="745843" y="271034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1"/>
                </a:solidFill>
              </a:rPr>
              <a:t>first stage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E2407E-DAC2-FD4A-94FF-0CB15ADAC0F0}"/>
              </a:ext>
            </a:extLst>
          </p:cNvPr>
          <p:cNvSpPr/>
          <p:nvPr/>
        </p:nvSpPr>
        <p:spPr>
          <a:xfrm>
            <a:off x="6309186" y="2624176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2"/>
                </a:solidFill>
              </a:rPr>
              <a:t>second stage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732DBA-17BA-4340-85F0-A4EB93690373}"/>
              </a:ext>
            </a:extLst>
          </p:cNvPr>
          <p:cNvSpPr/>
          <p:nvPr/>
        </p:nvSpPr>
        <p:spPr>
          <a:xfrm>
            <a:off x="3789534" y="2670588"/>
            <a:ext cx="384902" cy="23163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81B1B7-E434-B14B-8950-13EB44182CC3}"/>
              </a:ext>
            </a:extLst>
          </p:cNvPr>
          <p:cNvSpPr/>
          <p:nvPr/>
        </p:nvSpPr>
        <p:spPr>
          <a:xfrm>
            <a:off x="9365386" y="2829614"/>
            <a:ext cx="384902" cy="23163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82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453678-E5CD-1A44-8D6C-D5ED8955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28717"/>
            <a:ext cx="4800600" cy="14745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4BCCC9-B830-484A-A4EB-86BF07E817B8}"/>
              </a:ext>
            </a:extLst>
          </p:cNvPr>
          <p:cNvSpPr txBox="1"/>
          <p:nvPr/>
        </p:nvSpPr>
        <p:spPr>
          <a:xfrm>
            <a:off x="5227983" y="1221436"/>
            <a:ext cx="696401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Kao and Hwang (2011) suggest to utilize the </a:t>
            </a:r>
            <a:r>
              <a:rPr lang="en" altLang="zh-TW" b="1" dirty="0">
                <a:solidFill>
                  <a:schemeClr val="accent1"/>
                </a:solidFill>
              </a:rPr>
              <a:t>input-oriented VRS </a:t>
            </a:r>
            <a:r>
              <a:rPr lang="en" altLang="zh-TW" dirty="0"/>
              <a:t>model to compute technical efficiency of the first stage and the </a:t>
            </a:r>
            <a:r>
              <a:rPr lang="en" altLang="zh-TW" b="1" dirty="0">
                <a:solidFill>
                  <a:schemeClr val="accent2"/>
                </a:solidFill>
              </a:rPr>
              <a:t>output-oriented VRS</a:t>
            </a:r>
            <a:r>
              <a:rPr lang="en" altLang="zh-TW" dirty="0"/>
              <a:t> model to measure technical efficiency of the second stage.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381DC7-27C2-984A-898B-0FCC9035A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75" y="2577868"/>
            <a:ext cx="4013211" cy="41406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0A03CE-3EC8-CB43-B33B-7B23ACAD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2493004"/>
            <a:ext cx="3663376" cy="429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3CA606-2671-ED41-B127-90205F30BCF5}"/>
              </a:ext>
            </a:extLst>
          </p:cNvPr>
          <p:cNvSpPr/>
          <p:nvPr/>
        </p:nvSpPr>
        <p:spPr>
          <a:xfrm>
            <a:off x="745843" y="271034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1"/>
                </a:solidFill>
              </a:rPr>
              <a:t>first stage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E2407E-DAC2-FD4A-94FF-0CB15ADAC0F0}"/>
              </a:ext>
            </a:extLst>
          </p:cNvPr>
          <p:cNvSpPr/>
          <p:nvPr/>
        </p:nvSpPr>
        <p:spPr>
          <a:xfrm>
            <a:off x="6309186" y="2624176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2"/>
                </a:solidFill>
              </a:rPr>
              <a:t>second stage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732DBA-17BA-4340-85F0-A4EB93690373}"/>
              </a:ext>
            </a:extLst>
          </p:cNvPr>
          <p:cNvSpPr/>
          <p:nvPr/>
        </p:nvSpPr>
        <p:spPr>
          <a:xfrm>
            <a:off x="3789534" y="2670588"/>
            <a:ext cx="384902" cy="23163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81B1B7-E434-B14B-8950-13EB44182CC3}"/>
              </a:ext>
            </a:extLst>
          </p:cNvPr>
          <p:cNvSpPr/>
          <p:nvPr/>
        </p:nvSpPr>
        <p:spPr>
          <a:xfrm>
            <a:off x="9365386" y="2829614"/>
            <a:ext cx="384902" cy="23163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AF5D6F-F009-C94C-A775-CAD7BE42E4C7}"/>
              </a:ext>
            </a:extLst>
          </p:cNvPr>
          <p:cNvSpPr/>
          <p:nvPr/>
        </p:nvSpPr>
        <p:spPr>
          <a:xfrm>
            <a:off x="0" y="3377114"/>
            <a:ext cx="12192000" cy="3341368"/>
          </a:xfrm>
          <a:prstGeom prst="rect">
            <a:avLst/>
          </a:prstGeom>
          <a:solidFill>
            <a:schemeClr val="tx1">
              <a:alpha val="8702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0AD555-860C-E049-A40C-C6AFAFB91BE9}"/>
              </a:ext>
            </a:extLst>
          </p:cNvPr>
          <p:cNvSpPr/>
          <p:nvPr/>
        </p:nvSpPr>
        <p:spPr>
          <a:xfrm>
            <a:off x="349803" y="3809780"/>
            <a:ext cx="4645163" cy="243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l-GR" altLang="zh-TW" sz="3200" b="1" i="1" dirty="0">
                <a:solidFill>
                  <a:schemeClr val="bg1"/>
                </a:solidFill>
                <a:latin typeface="MinionPro"/>
              </a:rPr>
              <a:t>η</a:t>
            </a:r>
            <a:r>
              <a:rPr lang="en" altLang="zh-TW" sz="3200" b="1" i="1" baseline="-25000" dirty="0">
                <a:solidFill>
                  <a:schemeClr val="bg1"/>
                </a:solidFill>
                <a:latin typeface="MinionPro"/>
              </a:rPr>
              <a:t>d</a:t>
            </a:r>
            <a:r>
              <a:rPr lang="en" altLang="zh-TW" sz="3200" b="1" i="1" dirty="0">
                <a:solidFill>
                  <a:schemeClr val="bg1"/>
                </a:solidFill>
                <a:latin typeface="MinionPro"/>
              </a:rPr>
              <a:t> </a:t>
            </a:r>
            <a:r>
              <a:rPr lang="en" altLang="zh-TW" sz="2400" dirty="0">
                <a:solidFill>
                  <a:schemeClr val="bg1"/>
                </a:solidFill>
                <a:latin typeface="MinionPro"/>
              </a:rPr>
              <a:t>can have different optimal values in models (5) and (6) due to the fact that the two models are </a:t>
            </a:r>
            <a:r>
              <a:rPr lang="en" altLang="zh-TW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nionPro"/>
              </a:rPr>
              <a:t>solved independently</a:t>
            </a:r>
            <a:r>
              <a:rPr lang="en" altLang="zh-TW" sz="2400" dirty="0">
                <a:solidFill>
                  <a:schemeClr val="bg1"/>
                </a:solidFill>
                <a:latin typeface="MinionPro"/>
              </a:rPr>
              <a:t>.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3" y="3516346"/>
            <a:ext cx="6731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5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" y="1107767"/>
            <a:ext cx="4947799" cy="222184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1FE6F8-CB8F-3246-8C7E-24274865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9" y="3038665"/>
            <a:ext cx="6031627" cy="34401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07" y="3038665"/>
            <a:ext cx="5663734" cy="34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25484</TotalTime>
  <Words>1471</Words>
  <Application>Microsoft Macintosh PowerPoint</Application>
  <PresentationFormat>寬螢幕</PresentationFormat>
  <Paragraphs>209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5" baseType="lpstr">
      <vt:lpstr>Microsoft JhengHei</vt:lpstr>
      <vt:lpstr>Code2000</vt:lpstr>
      <vt:lpstr>MinionPro</vt:lpstr>
      <vt:lpstr>Arial</vt:lpstr>
      <vt:lpstr>Calibri</vt:lpstr>
      <vt:lpstr>Cambria Math</vt:lpstr>
      <vt:lpstr>Century Gothic</vt:lpstr>
      <vt:lpstr>Times New Roman</vt:lpstr>
      <vt:lpstr>Times New Roman,Italic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124</cp:revision>
  <dcterms:created xsi:type="dcterms:W3CDTF">2021-04-25T03:52:03Z</dcterms:created>
  <dcterms:modified xsi:type="dcterms:W3CDTF">2021-06-20T08:23:01Z</dcterms:modified>
</cp:coreProperties>
</file>